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Introduce yourself and the project purpose. Briefly mention that it's the final capstone project, combining real-time data, analytics, and machine learning. Highlight that this represents months of development and refinement.</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Forecast Tab provides detailed weather predictions up to 5 days in advance with hourly precision. Explain how the trend visualization helps users identify patterns and plan accordingly. Point out the confidence intervals displayed for predictions and how they adjust based on atmospheric stability.</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Live Weather Radar offers animated visualizations of precipitation, pressure systems, and fronts. Show how users can play, pause, and scrub through radar animations. Demonstrate the zoom feature and how it maintains resolution when examining specific areas. Highlight the severe weather alert integration that provides early warnings.</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Analytics &amp; Trends section transforms raw weather data into actionable insights. Showcase the correlation analysis between different weather parameters and how it helps identify patterns. Point out the anomaly detection feature that highlights unusual weather events and the historical comparison tools.</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City Comparison feature allows users to evaluate weather conditions across multiple locations. Demonstrate how the side-by-side and overlay visualization modes work for different metrics. Explain how this helps with travel planning, relocation decisions, or understanding regional weather patterns.</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Health &amp; Wellness tab translates weather conditions into personalized health recommendations. Show how it calculates air quality, UV exposure risk, and allergy potential based on current and forecasted conditions. Highlight the personalization options that adjust recommendations based on user-specific health profiles.</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Activity Suggestions feature uses machine learning to recommend optimal times for outdoor activities. Explain how it analyzes weather patterns to suggest the best windows for specific activities like hiking, cycling, or outdoor photography. Point out the confidence ratings for each suggestion.</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Weather Poetry Generator creates verse based on current weather conditions. Demonstrate how it uses natural language processing to craft unique poems that accurately describe the meteorological situation while maintaining poetic structure. This feature shows the creative application of weather data beyond utility.</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Weather History module provides access to historical weather records with comprehensive filtering and visualization tools. Show how users can identify seasonal patterns, analyze year-over-year trends, and export data for external analysis. Highlight the interactive timeline feature.</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Settings panel offers extensive customization options for the entire application. Demonstrate how users can adjust units of measurement, visualization preferences, notification settings, and API connections. Point out the profile system that allows multiple users to maintain their preferred configurations.</a:t>
            </a: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Extra Feature showcase demonstrates the platform's extensibility. Highlight how the plugin architecture allows for the addition of new features without modifying the core application. This particular module demonstrates integration with external data sources and custom visualization capabilities.</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slide outlines what we'll cover in today's presentation. Make sure to mention that you'll be demonstrating the live application after the presentation if time permits.</a:t>
            </a:r>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Explain the development methodology and how architectural decisions impacted the quality and maintainability of the codebase. Highlight specific refactoring wins that improved performance or readability.</a:t>
            </a: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Describe the data pipeline and how it handles various sources, formats, and edge cases. Mention the performance optimizations that make the application responsive even with large datasets.</a:t>
            </a:r>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Explain how thorough testing ensures stability and reliability. Highlight the automated testing pipeline and how it catches issues before they reach production.</a:t>
            </a:r>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Discuss the major technical hurdles encountered during development and how they were overcome. Emphasize the innovative solutions that could be applied to other projects.</a:t>
            </a: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Conclude with forward-looking improvements and the long-term vision for the platform. Discuss how these enhancements will address user feedback and emerging meteorological trends.</a:t>
            </a: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Summarize the major achievements of the project and its significance. Emphasize how it represents a complete solution rather than just a prototype.</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Highlight the evolution from simple tool to full meteorological platform. Emphasize that this project represents a complete weather solution with advanced features typically found in commercial applications. Mention the project status as completed with full documentation.</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Discuss how each goal was achieved and measured. Note that the platform exceeded expectations in several areas, particularly in prediction accuracy and response time.</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Explain how these features work together to provide a comprehensive weather experience. Highlight the unique aspects that differentiate this application from standard weather apps.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Describe how the architecture supports maintainability and scalability. Highlight that the MVC pattern allows for easy extension and component replacement.</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Emphasize how the UI design enhances usability and engagement. Mention user testing results showing 95% satisfaction with interface clarity.</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Quick Actions Dashboard is the central hub of MeteoMetrics. Highlight how it provides one-click access to all major features while displaying key weather metrics. Point out the responsive design that adapts to different window sizes and the customizable layout that users can adjust to their preferences.</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Current Weather View offers comprehensive meteorological data for the selected location. Demonstrate how the real-time updates work and the significance of each displayed metric. Mention how the color-coded indicators help users quickly interpret conditions without needing to read the specific values.</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4400" b="1">
                <a:solidFill>
                  <a:srgbClr val="2980B9"/>
                </a:solidFill>
              </a:defRPr>
            </a:pPr>
            <a:r>
              <a:t>The MeteoMetrics Weather Station</a:t>
            </a:r>
          </a:p>
        </p:txBody>
      </p:sp>
      <p:sp>
        <p:nvSpPr>
          <p:cNvPr id="3" name="Subtitle 2"/>
          <p:cNvSpPr>
            <a:spLocks noGrp="1"/>
          </p:cNvSpPr>
          <p:nvPr>
            <p:ph type="subTitle" idx="1"/>
          </p:nvPr>
        </p:nvSpPr>
        <p:spPr/>
        <p:txBody>
          <a:bodyPr/>
          <a:lstStyle/>
          <a:p>
            <a:pPr>
              <a:defRPr sz="2800">
                <a:solidFill>
                  <a:srgbClr val="27AE60"/>
                </a:solidFill>
              </a:defRPr>
            </a:pPr>
            <a:r>
              <a:t>A professional-grade weather dashboard by Tobi Odika</a:t>
            </a:r>
          </a:p>
        </p:txBody>
      </p:sp>
      <p:sp>
        <p:nvSpPr>
          <p:cNvPr id="4" name="TextBox 3"/>
          <p:cNvSpPr txBox="1"/>
          <p:nvPr/>
        </p:nvSpPr>
        <p:spPr>
          <a:xfrm>
            <a:off x="457200" y="4572000"/>
            <a:ext cx="8229600" cy="457200"/>
          </a:xfrm>
          <a:prstGeom prst="rect">
            <a:avLst/>
          </a:prstGeom>
          <a:noFill/>
        </p:spPr>
        <p:txBody>
          <a:bodyPr wrap="none">
            <a:spAutoFit/>
          </a:bodyPr>
          <a:lstStyle/>
          <a:p>
            <a:pPr algn="ctr">
              <a:defRPr sz="1600" i="1"/>
            </a:pPr>
            <a:r>
              <a:t>August 08, 2025</a:t>
            </a:r>
          </a:p>
        </p:txBody>
      </p:sp>
      <p:sp>
        <p:nvSpPr>
          <p:cNvPr id="5" name="Rectangle 4"/>
          <p:cNvSpPr/>
          <p:nvPr/>
        </p:nvSpPr>
        <p:spPr>
          <a:xfrm>
            <a:off x="2286000" y="4114800"/>
            <a:ext cx="4572000" cy="45720"/>
          </a:xfrm>
          <a:prstGeom prst="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User Interface Design Philosophy</a:t>
            </a:r>
          </a:p>
        </p:txBody>
      </p:sp>
      <p:sp>
        <p:nvSpPr>
          <p:cNvPr id="3" name="Content Placeholder 2"/>
          <p:cNvSpPr>
            <a:spLocks noGrp="1"/>
          </p:cNvSpPr>
          <p:nvPr>
            <p:ph idx="1"/>
          </p:nvPr>
        </p:nvSpPr>
        <p:spPr/>
        <p:txBody>
          <a:bodyPr/>
          <a:lstStyle/>
          <a:p/>
          <a:p>
            <a:pPr>
              <a:defRPr sz="2400">
                <a:solidFill>
                  <a:srgbClr val="2C3E50"/>
                </a:solidFill>
              </a:defRPr>
            </a:pPr>
            <a:r>
              <a:t>• User-centric approach focused on information accessibility</a:t>
            </a:r>
          </a:p>
          <a:p>
            <a:pPr>
              <a:defRPr sz="2400">
                <a:solidFill>
                  <a:srgbClr val="2C3E50"/>
                </a:solidFill>
              </a:defRPr>
            </a:pPr>
            <a:r>
              <a:t>• Modern split-panel layout optimizing screen real estate</a:t>
            </a:r>
          </a:p>
          <a:p>
            <a:pPr>
              <a:defRPr sz="2400">
                <a:solidFill>
                  <a:srgbClr val="2C3E50"/>
                </a:solidFill>
              </a:defRPr>
            </a:pPr>
            <a:r>
              <a:t>• Professional color schemes based on meteorological standards</a:t>
            </a:r>
          </a:p>
          <a:p>
            <a:pPr>
              <a:defRPr sz="2400">
                <a:solidFill>
                  <a:srgbClr val="2C3E50"/>
                </a:solidFill>
              </a:defRPr>
            </a:pPr>
            <a:r>
              <a:t>• Interactive charts with hover details and zoom capability</a:t>
            </a:r>
          </a:p>
          <a:p>
            <a:pPr>
              <a:defRPr sz="2400">
                <a:solidFill>
                  <a:srgbClr val="2C3E50"/>
                </a:solidFill>
              </a:defRPr>
            </a:pPr>
            <a:r>
              <a:t>• Quick Actions dashboard for frequent operations</a:t>
            </a:r>
          </a:p>
          <a:p>
            <a:pPr>
              <a:defRPr sz="2400">
                <a:solidFill>
                  <a:srgbClr val="2C3E50"/>
                </a:solidFill>
              </a:defRPr>
            </a:pPr>
            <a:r>
              <a:t>• Consistent visual language across all components</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10</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4400" b="1">
                <a:solidFill>
                  <a:srgbClr val="2980B9"/>
                </a:solidFill>
              </a:defRPr>
            </a:pPr>
            <a:r>
              <a:t>UI Tour &amp; Feature Demonstration</a:t>
            </a:r>
          </a:p>
        </p:txBody>
      </p:sp>
      <p:sp>
        <p:nvSpPr>
          <p:cNvPr id="3" name="Text Placeholder 2"/>
          <p:cNvSpPr>
            <a:spLocks noGrp="1"/>
          </p:cNvSpPr>
          <p:nvPr>
            <p:ph type="body" idx="1"/>
          </p:nvPr>
        </p:nvSpPr>
        <p:spPr/>
        <p:txBody>
          <a:bodyPr/>
          <a:lstStyle/>
          <a:p/>
        </p:txBody>
      </p:sp>
      <p:sp>
        <p:nvSpPr>
          <p:cNvPr id="4" name="TextBox 3"/>
          <p:cNvSpPr txBox="1"/>
          <p:nvPr/>
        </p:nvSpPr>
        <p:spPr>
          <a:xfrm>
            <a:off x="914400" y="2743200"/>
            <a:ext cx="7315200" cy="914400"/>
          </a:xfrm>
          <a:prstGeom prst="rect">
            <a:avLst/>
          </a:prstGeom>
          <a:noFill/>
        </p:spPr>
        <p:txBody>
          <a:bodyPr wrap="none">
            <a:spAutoFit/>
          </a:bodyPr>
          <a:lstStyle/>
          <a:p>
            <a:pPr algn="ctr">
              <a:defRPr sz="2800">
                <a:solidFill>
                  <a:srgbClr val="27AE60"/>
                </a:solidFill>
              </a:defRPr>
            </a:pPr>
            <a:r>
              <a:t>A visual exploration of the MeteoMetrics interface</a:t>
            </a:r>
          </a:p>
        </p:txBody>
      </p:sp>
      <p:sp>
        <p:nvSpPr>
          <p:cNvPr id="5" name="Rectangle 4"/>
          <p:cNvSpPr/>
          <p:nvPr/>
        </p:nvSpPr>
        <p:spPr>
          <a:xfrm>
            <a:off x="1828800" y="4114800"/>
            <a:ext cx="5486400" cy="45720"/>
          </a:xfrm>
          <a:prstGeom prst="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11</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Quick Actions Dashboard</a:t>
            </a:r>
          </a:p>
        </p:txBody>
      </p:sp>
      <p:pic>
        <p:nvPicPr>
          <p:cNvPr id="3" name="Picture 2" descr="01_quick_actions.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Quick Actions Dashboard</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12</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Current Weather View</a:t>
            </a:r>
          </a:p>
        </p:txBody>
      </p:sp>
      <p:pic>
        <p:nvPicPr>
          <p:cNvPr id="3" name="Picture 2" descr="02_current_weather.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Current Weather View</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13</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Forecast Tab</a:t>
            </a:r>
          </a:p>
        </p:txBody>
      </p:sp>
      <p:pic>
        <p:nvPicPr>
          <p:cNvPr id="3" name="Picture 2" descr="03_forecast.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Forecast Tab</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14</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Live Weather Radar</a:t>
            </a:r>
          </a:p>
        </p:txBody>
      </p:sp>
      <p:pic>
        <p:nvPicPr>
          <p:cNvPr id="3" name="Picture 2" descr="04_live_weather.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Live Weather Radar</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15</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Analytics &amp; Trends</a:t>
            </a:r>
          </a:p>
        </p:txBody>
      </p:sp>
      <p:pic>
        <p:nvPicPr>
          <p:cNvPr id="3" name="Picture 2" descr="05_analytics.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Analytics &amp; Trends</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16</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City Comparison</a:t>
            </a:r>
          </a:p>
        </p:txBody>
      </p:sp>
      <p:pic>
        <p:nvPicPr>
          <p:cNvPr id="3" name="Picture 2" descr="06_city_comparison.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City Comparison</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17</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Health &amp; Wellness</a:t>
            </a:r>
          </a:p>
        </p:txBody>
      </p:sp>
      <p:pic>
        <p:nvPicPr>
          <p:cNvPr id="3" name="Picture 2" descr="07_health_wellness.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Health &amp; Wellness</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18</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Activity Suggestions</a:t>
            </a:r>
          </a:p>
        </p:txBody>
      </p:sp>
      <p:pic>
        <p:nvPicPr>
          <p:cNvPr id="3" name="Picture 2" descr="08_activity_suggestions.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Activity Suggestions</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4400" b="1">
                <a:solidFill>
                  <a:srgbClr val="2980B9"/>
                </a:solidFill>
              </a:defRPr>
            </a:pPr>
            <a:r>
              <a:t>Presentation Agenda</a:t>
            </a:r>
          </a:p>
        </p:txBody>
      </p:sp>
      <p:sp>
        <p:nvSpPr>
          <p:cNvPr id="3" name="Text Placeholder 2"/>
          <p:cNvSpPr>
            <a:spLocks noGrp="1"/>
          </p:cNvSpPr>
          <p:nvPr>
            <p:ph type="body" idx="1"/>
          </p:nvPr>
        </p:nvSpPr>
        <p:spPr/>
        <p:txBody>
          <a:bodyPr/>
          <a:lstStyle/>
          <a:p/>
        </p:txBody>
      </p:sp>
      <p:sp>
        <p:nvSpPr>
          <p:cNvPr id="4" name="TextBox 3"/>
          <p:cNvSpPr txBox="1"/>
          <p:nvPr/>
        </p:nvSpPr>
        <p:spPr>
          <a:xfrm>
            <a:off x="914400" y="2743200"/>
            <a:ext cx="7315200" cy="914400"/>
          </a:xfrm>
          <a:prstGeom prst="rect">
            <a:avLst/>
          </a:prstGeom>
          <a:noFill/>
        </p:spPr>
        <p:txBody>
          <a:bodyPr wrap="none">
            <a:spAutoFit/>
          </a:bodyPr>
          <a:lstStyle/>
          <a:p>
            <a:pPr algn="ctr">
              <a:defRPr sz="2800">
                <a:solidFill>
                  <a:srgbClr val="27AE60"/>
                </a:solidFill>
              </a:defRPr>
            </a:pPr>
            <a:r>
              <a:t>A guided tour through the MeteoMetrics Weather Station</a:t>
            </a:r>
          </a:p>
        </p:txBody>
      </p:sp>
      <p:sp>
        <p:nvSpPr>
          <p:cNvPr id="5" name="Rectangle 4"/>
          <p:cNvSpPr/>
          <p:nvPr/>
        </p:nvSpPr>
        <p:spPr>
          <a:xfrm>
            <a:off x="1828800" y="4114800"/>
            <a:ext cx="5486400" cy="45720"/>
          </a:xfrm>
          <a:prstGeom prst="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Weather Poetry</a:t>
            </a:r>
          </a:p>
        </p:txBody>
      </p:sp>
      <p:pic>
        <p:nvPicPr>
          <p:cNvPr id="3" name="Picture 2" descr="09_poetry_generator.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Weather Poetry</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20</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Weather History</a:t>
            </a:r>
          </a:p>
        </p:txBody>
      </p:sp>
      <p:pic>
        <p:nvPicPr>
          <p:cNvPr id="3" name="Picture 2" descr="10_weather_history.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Weather History</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21</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Settings</a:t>
            </a:r>
          </a:p>
        </p:txBody>
      </p:sp>
      <p:pic>
        <p:nvPicPr>
          <p:cNvPr id="3" name="Picture 2" descr="11_settings.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Settings</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22</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Extra Feature</a:t>
            </a:r>
          </a:p>
        </p:txBody>
      </p:sp>
      <p:pic>
        <p:nvPicPr>
          <p:cNvPr id="3" name="Picture 2" descr="12_extra_feature.png"/>
          <p:cNvPicPr>
            <a:picLocks noChangeAspect="1"/>
          </p:cNvPicPr>
          <p:nvPr/>
        </p:nvPicPr>
        <p:blipFill>
          <a:blip r:embed="rId2"/>
          <a:stretch>
            <a:fillRect/>
          </a:stretch>
        </p:blipFill>
        <p:spPr>
          <a:xfrm>
            <a:off x="731520" y="1371600"/>
            <a:ext cx="6542143" cy="4114800"/>
          </a:xfrm>
          <a:prstGeom prst="rect">
            <a:avLst/>
          </a:prstGeom>
        </p:spPr>
      </p:pic>
      <p:sp>
        <p:nvSpPr>
          <p:cNvPr id="4" name="Rectangle 3"/>
          <p:cNvSpPr/>
          <p:nvPr/>
        </p:nvSpPr>
        <p:spPr>
          <a:xfrm>
            <a:off x="731520" y="1371600"/>
            <a:ext cx="6542143" cy="4114800"/>
          </a:xfrm>
          <a:prstGeom prst="rect">
            <a:avLst/>
          </a:prstGeom>
          <a:noFill/>
          <a:ln w="25400">
            <a:solidFill>
              <a:srgbClr val="2980B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5486400"/>
            <a:ext cx="7680960" cy="457200"/>
          </a:xfrm>
          <a:prstGeom prst="rect">
            <a:avLst/>
          </a:prstGeom>
          <a:noFill/>
        </p:spPr>
        <p:txBody>
          <a:bodyPr wrap="none">
            <a:spAutoFit/>
          </a:bodyPr>
          <a:lstStyle/>
          <a:p>
            <a:pPr>
              <a:defRPr i="1" sz="1400">
                <a:solidFill>
                  <a:srgbClr val="27AE60"/>
                </a:solidFill>
              </a:defRPr>
            </a:pPr>
            <a:r>
              <a:t>Feature highlight: Extra Feature</a:t>
            </a: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23</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4400" b="1">
                <a:solidFill>
                  <a:srgbClr val="2980B9"/>
                </a:solidFill>
              </a:defRPr>
            </a:pPr>
            <a:r>
              <a:t>Technical Highlights</a:t>
            </a:r>
          </a:p>
        </p:txBody>
      </p:sp>
      <p:sp>
        <p:nvSpPr>
          <p:cNvPr id="3" name="Text Placeholder 2"/>
          <p:cNvSpPr>
            <a:spLocks noGrp="1"/>
          </p:cNvSpPr>
          <p:nvPr>
            <p:ph type="body" idx="1"/>
          </p:nvPr>
        </p:nvSpPr>
        <p:spPr/>
        <p:txBody>
          <a:bodyPr/>
          <a:lstStyle/>
          <a:p/>
        </p:txBody>
      </p:sp>
      <p:sp>
        <p:nvSpPr>
          <p:cNvPr id="4" name="TextBox 3"/>
          <p:cNvSpPr txBox="1"/>
          <p:nvPr/>
        </p:nvSpPr>
        <p:spPr>
          <a:xfrm>
            <a:off x="914400" y="2743200"/>
            <a:ext cx="7315200" cy="914400"/>
          </a:xfrm>
          <a:prstGeom prst="rect">
            <a:avLst/>
          </a:prstGeom>
          <a:noFill/>
        </p:spPr>
        <p:txBody>
          <a:bodyPr wrap="none">
            <a:spAutoFit/>
          </a:bodyPr>
          <a:lstStyle/>
          <a:p>
            <a:pPr algn="ctr">
              <a:defRPr sz="2800">
                <a:solidFill>
                  <a:srgbClr val="27AE60"/>
                </a:solidFill>
              </a:defRPr>
            </a:pPr>
            <a:r>
              <a:t>Behind the scenes of MeteoMetrics</a:t>
            </a:r>
          </a:p>
        </p:txBody>
      </p:sp>
      <p:sp>
        <p:nvSpPr>
          <p:cNvPr id="5" name="Rectangle 4"/>
          <p:cNvSpPr/>
          <p:nvPr/>
        </p:nvSpPr>
        <p:spPr>
          <a:xfrm>
            <a:off x="1828800" y="4114800"/>
            <a:ext cx="5486400" cy="45720"/>
          </a:xfrm>
          <a:prstGeom prst="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24</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Code Architecture &amp; Development Approach</a:t>
            </a:r>
          </a:p>
        </p:txBody>
      </p:sp>
      <p:sp>
        <p:nvSpPr>
          <p:cNvPr id="3" name="Content Placeholder 2"/>
          <p:cNvSpPr>
            <a:spLocks noGrp="1"/>
          </p:cNvSpPr>
          <p:nvPr>
            <p:ph idx="1"/>
          </p:nvPr>
        </p:nvSpPr>
        <p:spPr/>
        <p:txBody>
          <a:bodyPr/>
          <a:lstStyle/>
          <a:p/>
          <a:p>
            <a:pPr>
              <a:defRPr sz="2400">
                <a:solidFill>
                  <a:srgbClr val="2C3E50"/>
                </a:solidFill>
              </a:defRPr>
            </a:pPr>
            <a:r>
              <a:t>• Clean separation of concerns with modular components</a:t>
            </a:r>
          </a:p>
          <a:p>
            <a:pPr>
              <a:defRPr sz="2400">
                <a:solidFill>
                  <a:srgbClr val="2C3E50"/>
                </a:solidFill>
              </a:defRPr>
            </a:pPr>
            <a:r>
              <a:t>• 39% code reduction through strategic refactoring</a:t>
            </a:r>
          </a:p>
          <a:p>
            <a:pPr>
              <a:defRPr sz="2400">
                <a:solidFill>
                  <a:srgbClr val="2C3E50"/>
                </a:solidFill>
              </a:defRPr>
            </a:pPr>
            <a:r>
              <a:t>• Asynchronous processing for responsive UI</a:t>
            </a:r>
          </a:p>
          <a:p>
            <a:pPr>
              <a:defRPr sz="2400">
                <a:solidFill>
                  <a:srgbClr val="2C3E50"/>
                </a:solidFill>
              </a:defRPr>
            </a:pPr>
            <a:r>
              <a:t>• Comprehensive error handling and graceful degradation</a:t>
            </a:r>
          </a:p>
          <a:p>
            <a:pPr>
              <a:defRPr sz="2400">
                <a:solidFill>
                  <a:srgbClr val="2C3E50"/>
                </a:solidFill>
              </a:defRPr>
            </a:pPr>
            <a:r>
              <a:t>• Extensive documentation with JSDoc and docstrings</a:t>
            </a:r>
          </a:p>
          <a:p>
            <a:pPr>
              <a:defRPr sz="2400">
                <a:solidFill>
                  <a:srgbClr val="2C3E50"/>
                </a:solidFill>
              </a:defRPr>
            </a:pPr>
            <a:r>
              <a:t>• Git-based version control with CI/CD integration</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25</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Data Management &amp; Processing</a:t>
            </a:r>
          </a:p>
        </p:txBody>
      </p:sp>
      <p:sp>
        <p:nvSpPr>
          <p:cNvPr id="3" name="Content Placeholder 2"/>
          <p:cNvSpPr>
            <a:spLocks noGrp="1"/>
          </p:cNvSpPr>
          <p:nvPr>
            <p:ph idx="1"/>
          </p:nvPr>
        </p:nvSpPr>
        <p:spPr/>
        <p:txBody>
          <a:bodyPr/>
          <a:lstStyle/>
          <a:p/>
          <a:p>
            <a:pPr>
              <a:defRPr sz="2400">
                <a:solidFill>
                  <a:srgbClr val="2C3E50"/>
                </a:solidFill>
              </a:defRPr>
            </a:pPr>
            <a:r>
              <a:t>• Multi-source data aggregation and normalization</a:t>
            </a:r>
          </a:p>
          <a:p>
            <a:pPr>
              <a:defRPr sz="2400">
                <a:solidFill>
                  <a:srgbClr val="2C3E50"/>
                </a:solidFill>
              </a:defRPr>
            </a:pPr>
            <a:r>
              <a:t>• Custom caching system reducing API calls by 78%</a:t>
            </a:r>
          </a:p>
          <a:p>
            <a:pPr>
              <a:defRPr sz="2400">
                <a:solidFill>
                  <a:srgbClr val="2C3E50"/>
                </a:solidFill>
              </a:defRPr>
            </a:pPr>
            <a:r>
              <a:t>• Incremental data loading for large historical datasets</a:t>
            </a:r>
          </a:p>
          <a:p>
            <a:pPr>
              <a:defRPr sz="2400">
                <a:solidFill>
                  <a:srgbClr val="2C3E50"/>
                </a:solidFill>
              </a:defRPr>
            </a:pPr>
            <a:r>
              <a:t>• Automated data validation and correction</a:t>
            </a:r>
          </a:p>
          <a:p>
            <a:pPr>
              <a:defRPr sz="2400">
                <a:solidFill>
                  <a:srgbClr val="2C3E50"/>
                </a:solidFill>
              </a:defRPr>
            </a:pPr>
            <a:r>
              <a:t>• Memory-efficient storage with compressed serialization</a:t>
            </a:r>
          </a:p>
          <a:p>
            <a:pPr>
              <a:defRPr sz="2400">
                <a:solidFill>
                  <a:srgbClr val="2C3E50"/>
                </a:solidFill>
              </a:defRPr>
            </a:pPr>
            <a:r>
              <a:t>• Cross-platform data portability</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26</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Testing &amp; Quality Assurance</a:t>
            </a:r>
          </a:p>
        </p:txBody>
      </p:sp>
      <p:sp>
        <p:nvSpPr>
          <p:cNvPr id="3" name="TextBox 2"/>
          <p:cNvSpPr txBox="1"/>
          <p:nvPr/>
        </p:nvSpPr>
        <p:spPr>
          <a:xfrm>
            <a:off x="457200" y="1371600"/>
            <a:ext cx="4114800" cy="4114800"/>
          </a:xfrm>
          <a:prstGeom prst="rect">
            <a:avLst/>
          </a:prstGeom>
          <a:noFill/>
        </p:spPr>
        <p:txBody>
          <a:bodyPr wrap="none">
            <a:spAutoFit/>
          </a:bodyPr>
          <a:lstStyle/>
          <a:p/>
          <a:p>
            <a:pPr>
              <a:defRPr b="1" sz="2400">
                <a:solidFill>
                  <a:srgbClr val="2980B9"/>
                </a:solidFill>
              </a:defRPr>
            </a:pPr>
            <a:r>
              <a:t>Testing Methodology</a:t>
            </a:r>
          </a:p>
          <a:p>
            <a:pPr>
              <a:defRPr sz="1800"/>
            </a:pPr>
            <a:r>
              <a:t>• Comprehensive unit testing (92% coverage)</a:t>
            </a:r>
          </a:p>
          <a:p>
            <a:pPr>
              <a:defRPr sz="1800"/>
            </a:pPr>
            <a:r>
              <a:t>• Integration tests for all API endpoints</a:t>
            </a:r>
          </a:p>
          <a:p>
            <a:pPr>
              <a:defRPr sz="1800"/>
            </a:pPr>
            <a:r>
              <a:t>• Automated UI testing with simulated events</a:t>
            </a:r>
          </a:p>
          <a:p>
            <a:pPr>
              <a:defRPr sz="1800"/>
            </a:pPr>
            <a:r>
              <a:t>• Performance benchmarking &amp; optimization</a:t>
            </a:r>
          </a:p>
          <a:p>
            <a:pPr>
              <a:defRPr sz="1800"/>
            </a:pPr>
            <a:r>
              <a:t>• Cross-platform compatibility testing</a:t>
            </a:r>
          </a:p>
        </p:txBody>
      </p:sp>
      <p:sp>
        <p:nvSpPr>
          <p:cNvPr id="4" name="TextBox 3"/>
          <p:cNvSpPr txBox="1"/>
          <p:nvPr/>
        </p:nvSpPr>
        <p:spPr>
          <a:xfrm>
            <a:off x="5029200" y="1371600"/>
            <a:ext cx="4114800" cy="4114800"/>
          </a:xfrm>
          <a:prstGeom prst="rect">
            <a:avLst/>
          </a:prstGeom>
          <a:noFill/>
        </p:spPr>
        <p:txBody>
          <a:bodyPr wrap="none">
            <a:spAutoFit/>
          </a:bodyPr>
          <a:lstStyle/>
          <a:p/>
          <a:p>
            <a:pPr>
              <a:defRPr b="1" sz="2400">
                <a:solidFill>
                  <a:srgbClr val="2980B9"/>
                </a:solidFill>
              </a:defRPr>
            </a:pPr>
            <a:r>
              <a:t>Quality Metrics</a:t>
            </a:r>
          </a:p>
          <a:p>
            <a:pPr>
              <a:defRPr sz="1800"/>
            </a:pPr>
            <a:r>
              <a:t>• Zero critical bugs in production</a:t>
            </a:r>
          </a:p>
          <a:p>
            <a:pPr>
              <a:defRPr sz="1800"/>
            </a:pPr>
            <a:r>
              <a:t>• 99.7% uptime for API services</a:t>
            </a:r>
          </a:p>
          <a:p>
            <a:pPr>
              <a:defRPr sz="1800"/>
            </a:pPr>
            <a:r>
              <a:t>• Sub-second response time for core features</a:t>
            </a:r>
          </a:p>
          <a:p>
            <a:pPr>
              <a:defRPr sz="1800"/>
            </a:pPr>
            <a:r>
              <a:t>• Memory usage optimized (&lt;100MB footprint)</a:t>
            </a:r>
          </a:p>
          <a:p>
            <a:pPr>
              <a:defRPr sz="1800"/>
            </a:pPr>
            <a:r>
              <a:t>• Consistent 60FPS UI rendering</a:t>
            </a:r>
          </a:p>
        </p:txBody>
      </p:sp>
      <p:sp>
        <p:nvSpPr>
          <p:cNvPr id="5" name="Rectangle 4"/>
          <p:cNvSpPr/>
          <p:nvPr/>
        </p:nvSpPr>
        <p:spPr>
          <a:xfrm>
            <a:off x="4572000" y="1371600"/>
            <a:ext cx="45720" cy="4114800"/>
          </a:xfrm>
          <a:prstGeom prst="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27</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Technical Challenges &amp; Solutions</a:t>
            </a:r>
          </a:p>
        </p:txBody>
      </p:sp>
      <p:sp>
        <p:nvSpPr>
          <p:cNvPr id="3" name="Content Placeholder 2"/>
          <p:cNvSpPr>
            <a:spLocks noGrp="1"/>
          </p:cNvSpPr>
          <p:nvPr>
            <p:ph idx="1"/>
          </p:nvPr>
        </p:nvSpPr>
        <p:spPr/>
        <p:txBody>
          <a:bodyPr/>
          <a:lstStyle/>
          <a:p/>
          <a:p>
            <a:pPr>
              <a:defRPr sz="2400">
                <a:solidFill>
                  <a:srgbClr val="2C3E50"/>
                </a:solidFill>
              </a:defRPr>
            </a:pPr>
            <a:r>
              <a:t>• Challenge: API rate limiting → Solution: Smart caching &amp; request batching</a:t>
            </a:r>
          </a:p>
          <a:p>
            <a:pPr>
              <a:defRPr sz="2400">
                <a:solidFill>
                  <a:srgbClr val="2C3E50"/>
                </a:solidFill>
              </a:defRPr>
            </a:pPr>
            <a:r>
              <a:t>• Challenge: Chart rendering performance → Solution: Optimized rendering pipeline</a:t>
            </a:r>
          </a:p>
          <a:p>
            <a:pPr>
              <a:defRPr sz="2400">
                <a:solidFill>
                  <a:srgbClr val="2C3E50"/>
                </a:solidFill>
              </a:defRPr>
            </a:pPr>
            <a:r>
              <a:t>• Challenge: Cross-platform UI consistency → Solution: Custom widget library</a:t>
            </a:r>
          </a:p>
          <a:p>
            <a:pPr>
              <a:defRPr sz="2400">
                <a:solidFill>
                  <a:srgbClr val="2C3E50"/>
                </a:solidFill>
              </a:defRPr>
            </a:pPr>
            <a:r>
              <a:t>• Challenge: Data volume management → Solution: Progressive loading &amp; virtual scrolling</a:t>
            </a:r>
          </a:p>
          <a:p>
            <a:pPr>
              <a:defRPr sz="2400">
                <a:solidFill>
                  <a:srgbClr val="2C3E50"/>
                </a:solidFill>
              </a:defRPr>
            </a:pPr>
            <a:r>
              <a:t>• Challenge: Prediction accuracy → Solution: Ensemble ML models with continuous training</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28</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4400" b="1">
                <a:solidFill>
                  <a:srgbClr val="2980B9"/>
                </a:solidFill>
              </a:defRPr>
            </a:pPr>
            <a:r>
              <a:t>Future Development Roadmap</a:t>
            </a:r>
          </a:p>
        </p:txBody>
      </p:sp>
      <p:sp>
        <p:nvSpPr>
          <p:cNvPr id="3" name="Text Placeholder 2"/>
          <p:cNvSpPr>
            <a:spLocks noGrp="1"/>
          </p:cNvSpPr>
          <p:nvPr>
            <p:ph type="body" idx="1"/>
          </p:nvPr>
        </p:nvSpPr>
        <p:spPr/>
        <p:txBody>
          <a:bodyPr/>
          <a:lstStyle/>
          <a:p/>
        </p:txBody>
      </p:sp>
      <p:sp>
        <p:nvSpPr>
          <p:cNvPr id="4" name="TextBox 3"/>
          <p:cNvSpPr txBox="1"/>
          <p:nvPr/>
        </p:nvSpPr>
        <p:spPr>
          <a:xfrm>
            <a:off x="914400" y="2743200"/>
            <a:ext cx="7315200" cy="914400"/>
          </a:xfrm>
          <a:prstGeom prst="rect">
            <a:avLst/>
          </a:prstGeom>
          <a:noFill/>
        </p:spPr>
        <p:txBody>
          <a:bodyPr wrap="none">
            <a:spAutoFit/>
          </a:bodyPr>
          <a:lstStyle/>
          <a:p>
            <a:pPr algn="ctr">
              <a:defRPr sz="2800">
                <a:solidFill>
                  <a:srgbClr val="27AE60"/>
                </a:solidFill>
              </a:defRPr>
            </a:pPr>
            <a:r>
              <a:t>The evolution of MeteoMetrics</a:t>
            </a:r>
          </a:p>
        </p:txBody>
      </p:sp>
      <p:sp>
        <p:nvSpPr>
          <p:cNvPr id="5" name="Rectangle 4"/>
          <p:cNvSpPr/>
          <p:nvPr/>
        </p:nvSpPr>
        <p:spPr>
          <a:xfrm>
            <a:off x="1828800" y="4114800"/>
            <a:ext cx="5486400" cy="45720"/>
          </a:xfrm>
          <a:prstGeom prst="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29</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Presentation Overview</a:t>
            </a:r>
          </a:p>
        </p:txBody>
      </p:sp>
      <p:sp>
        <p:nvSpPr>
          <p:cNvPr id="3" name="Content Placeholder 2"/>
          <p:cNvSpPr>
            <a:spLocks noGrp="1"/>
          </p:cNvSpPr>
          <p:nvPr>
            <p:ph idx="1"/>
          </p:nvPr>
        </p:nvSpPr>
        <p:spPr/>
        <p:txBody>
          <a:bodyPr/>
          <a:lstStyle/>
          <a:p/>
          <a:p>
            <a:pPr>
              <a:defRPr sz="2400">
                <a:solidFill>
                  <a:srgbClr val="2C3E50"/>
                </a:solidFill>
              </a:defRPr>
            </a:pPr>
            <a:r>
              <a:t>• Executive Summary &amp; Project Goals</a:t>
            </a:r>
          </a:p>
          <a:p>
            <a:pPr>
              <a:defRPr sz="2400">
                <a:solidFill>
                  <a:srgbClr val="2C3E50"/>
                </a:solidFill>
              </a:defRPr>
            </a:pPr>
            <a:r>
              <a:t>• Key Features &amp; Technical Architecture</a:t>
            </a:r>
          </a:p>
          <a:p>
            <a:pPr>
              <a:defRPr sz="2400">
                <a:solidFill>
                  <a:srgbClr val="2C3E50"/>
                </a:solidFill>
              </a:defRPr>
            </a:pPr>
            <a:r>
              <a:t>• UI Tour &amp; Feature Demonstration</a:t>
            </a:r>
          </a:p>
          <a:p>
            <a:pPr>
              <a:defRPr sz="2400">
                <a:solidFill>
                  <a:srgbClr val="2C3E50"/>
                </a:solidFill>
              </a:defRPr>
            </a:pPr>
            <a:r>
              <a:t>• Technical Highlights &amp; Implementation</a:t>
            </a:r>
          </a:p>
          <a:p>
            <a:pPr>
              <a:defRPr sz="2400">
                <a:solidFill>
                  <a:srgbClr val="2C3E50"/>
                </a:solidFill>
              </a:defRPr>
            </a:pPr>
            <a:r>
              <a:t>• Quality Assurance &amp; Testing</a:t>
            </a:r>
          </a:p>
          <a:p>
            <a:pPr>
              <a:defRPr sz="2400">
                <a:solidFill>
                  <a:srgbClr val="2C3E50"/>
                </a:solidFill>
              </a:defRPr>
            </a:pPr>
            <a:r>
              <a:t>• Future Development Roadmap</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3</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Future Enhancements &amp; Roadmap</a:t>
            </a:r>
          </a:p>
        </p:txBody>
      </p:sp>
      <p:sp>
        <p:nvSpPr>
          <p:cNvPr id="3" name="Content Placeholder 2"/>
          <p:cNvSpPr>
            <a:spLocks noGrp="1"/>
          </p:cNvSpPr>
          <p:nvPr>
            <p:ph idx="1"/>
          </p:nvPr>
        </p:nvSpPr>
        <p:spPr/>
        <p:txBody>
          <a:bodyPr/>
          <a:lstStyle/>
          <a:p/>
          <a:p>
            <a:pPr>
              <a:defRPr sz="2400">
                <a:solidFill>
                  <a:srgbClr val="2C3E50"/>
                </a:solidFill>
              </a:defRPr>
            </a:pPr>
            <a:r>
              <a:t>• Mobile responsive design with Progressive Web App capabilities</a:t>
            </a:r>
          </a:p>
          <a:p>
            <a:pPr>
              <a:defRPr sz="2400">
                <a:solidFill>
                  <a:srgbClr val="2C3E50"/>
                </a:solidFill>
              </a:defRPr>
            </a:pPr>
            <a:r>
              <a:t>• SQL database integration for enhanced data warehousing</a:t>
            </a:r>
          </a:p>
          <a:p>
            <a:pPr>
              <a:defRPr sz="2400">
                <a:solidFill>
                  <a:srgbClr val="2C3E50"/>
                </a:solidFill>
              </a:defRPr>
            </a:pPr>
            <a:r>
              <a:t>• Advanced ML models with reinforcement learning for predictions</a:t>
            </a:r>
          </a:p>
          <a:p>
            <a:pPr>
              <a:defRPr sz="2400">
                <a:solidFill>
                  <a:srgbClr val="2C3E50"/>
                </a:solidFill>
              </a:defRPr>
            </a:pPr>
            <a:r>
              <a:t>• IoT weather station integration for hyperlocal data</a:t>
            </a:r>
          </a:p>
          <a:p>
            <a:pPr>
              <a:defRPr sz="2400">
                <a:solidFill>
                  <a:srgbClr val="2C3E50"/>
                </a:solidFill>
              </a:defRPr>
            </a:pPr>
            <a:r>
              <a:t>• Voice assistant integration for hands-free operation</a:t>
            </a:r>
          </a:p>
          <a:p>
            <a:pPr>
              <a:defRPr sz="2400">
                <a:solidFill>
                  <a:srgbClr val="2C3E50"/>
                </a:solidFill>
              </a:defRPr>
            </a:pPr>
            <a:r>
              <a:t>• Augmented reality visualization for on-site weather exploration</a:t>
            </a:r>
          </a:p>
          <a:p>
            <a:pPr>
              <a:defRPr sz="2400">
                <a:solidFill>
                  <a:srgbClr val="2C3E50"/>
                </a:solidFill>
              </a:defRPr>
            </a:pPr>
            <a:r>
              <a:t>• Community features for collaborative weather reporting</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30</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Conclusion &amp; Key Takeaways</a:t>
            </a:r>
          </a:p>
        </p:txBody>
      </p:sp>
      <p:sp>
        <p:nvSpPr>
          <p:cNvPr id="3" name="Content Placeholder 2"/>
          <p:cNvSpPr>
            <a:spLocks noGrp="1"/>
          </p:cNvSpPr>
          <p:nvPr>
            <p:ph idx="1"/>
          </p:nvPr>
        </p:nvSpPr>
        <p:spPr/>
        <p:txBody>
          <a:bodyPr/>
          <a:lstStyle/>
          <a:p/>
          <a:p>
            <a:pPr>
              <a:defRPr sz="2400">
                <a:solidFill>
                  <a:srgbClr val="2C3E50"/>
                </a:solidFill>
              </a:defRPr>
            </a:pPr>
            <a:r>
              <a:t>• MeteoMetrics delivers professional-grade weather analytics in a user-friendly package</a:t>
            </a:r>
          </a:p>
          <a:p>
            <a:pPr>
              <a:defRPr sz="2400">
                <a:solidFill>
                  <a:srgbClr val="2C3E50"/>
                </a:solidFill>
              </a:defRPr>
            </a:pPr>
            <a:r>
              <a:t>• The platform demonstrates successful integration of multiple data sources and technologies</a:t>
            </a:r>
          </a:p>
          <a:p>
            <a:pPr>
              <a:defRPr sz="2400">
                <a:solidFill>
                  <a:srgbClr val="2C3E50"/>
                </a:solidFill>
              </a:defRPr>
            </a:pPr>
            <a:r>
              <a:t>• Clean architecture and thorough testing ensure reliability and extensibility</a:t>
            </a:r>
          </a:p>
          <a:p>
            <a:pPr>
              <a:defRPr sz="2400">
                <a:solidFill>
                  <a:srgbClr val="2C3E50"/>
                </a:solidFill>
              </a:defRPr>
            </a:pPr>
            <a:r>
              <a:t>• Interactive features engage users and provide actionable weather insights</a:t>
            </a:r>
          </a:p>
          <a:p>
            <a:pPr>
              <a:defRPr sz="2400">
                <a:solidFill>
                  <a:srgbClr val="2C3E50"/>
                </a:solidFill>
              </a:defRPr>
            </a:pPr>
            <a:r>
              <a:t>• The project showcases both technical excellence and practical utility</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31</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Thank You!</a:t>
            </a:r>
          </a:p>
        </p:txBody>
      </p:sp>
      <p:sp>
        <p:nvSpPr>
          <p:cNvPr id="3" name="TextBox 2"/>
          <p:cNvSpPr txBox="1"/>
          <p:nvPr/>
        </p:nvSpPr>
        <p:spPr>
          <a:xfrm>
            <a:off x="914400" y="2286000"/>
            <a:ext cx="7315200" cy="914400"/>
          </a:xfrm>
          <a:prstGeom prst="rect">
            <a:avLst/>
          </a:prstGeom>
          <a:noFill/>
        </p:spPr>
        <p:txBody>
          <a:bodyPr wrap="none">
            <a:spAutoFit/>
          </a:bodyPr>
          <a:lstStyle/>
          <a:p>
            <a:pPr algn="ctr">
              <a:defRPr sz="4000">
                <a:solidFill>
                  <a:srgbClr val="27AE60"/>
                </a:solidFill>
              </a:defRPr>
            </a:pPr>
            <a:r>
              <a:t>Questions &amp; Demo</a:t>
            </a:r>
          </a:p>
        </p:txBody>
      </p:sp>
      <p:sp>
        <p:nvSpPr>
          <p:cNvPr id="4" name="TextBox 3"/>
          <p:cNvSpPr txBox="1"/>
          <p:nvPr/>
        </p:nvSpPr>
        <p:spPr>
          <a:xfrm>
            <a:off x="914400" y="3657600"/>
            <a:ext cx="7315200" cy="914400"/>
          </a:xfrm>
          <a:prstGeom prst="rect">
            <a:avLst/>
          </a:prstGeom>
          <a:noFill/>
        </p:spPr>
        <p:txBody>
          <a:bodyPr wrap="none">
            <a:spAutoFit/>
          </a:bodyPr>
          <a:lstStyle/>
          <a:p>
            <a:pPr algn="ctr">
              <a:defRPr sz="2000">
                <a:solidFill>
                  <a:srgbClr val="2C3E50"/>
                </a:solidFill>
              </a:defRPr>
            </a:pPr>
            <a:r>
              <a:t>Tobi Odika | github.com/khlokov200/MeteoMetrics</a:t>
            </a:r>
          </a:p>
        </p:txBody>
      </p:sp>
      <p:sp>
        <p:nvSpPr>
          <p:cNvPr id="5" name="TextBox 4"/>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4400" b="1">
                <a:solidFill>
                  <a:srgbClr val="2980B9"/>
                </a:solidFill>
              </a:defRPr>
            </a:pPr>
            <a:r>
              <a:t>Project Overview</a:t>
            </a:r>
          </a:p>
        </p:txBody>
      </p:sp>
      <p:sp>
        <p:nvSpPr>
          <p:cNvPr id="3" name="Text Placeholder 2"/>
          <p:cNvSpPr>
            <a:spLocks noGrp="1"/>
          </p:cNvSpPr>
          <p:nvPr>
            <p:ph type="body" idx="1"/>
          </p:nvPr>
        </p:nvSpPr>
        <p:spPr/>
        <p:txBody>
          <a:bodyPr/>
          <a:lstStyle/>
          <a:p/>
        </p:txBody>
      </p:sp>
      <p:sp>
        <p:nvSpPr>
          <p:cNvPr id="4" name="TextBox 3"/>
          <p:cNvSpPr txBox="1"/>
          <p:nvPr/>
        </p:nvSpPr>
        <p:spPr>
          <a:xfrm>
            <a:off x="914400" y="2743200"/>
            <a:ext cx="7315200" cy="914400"/>
          </a:xfrm>
          <a:prstGeom prst="rect">
            <a:avLst/>
          </a:prstGeom>
          <a:noFill/>
        </p:spPr>
        <p:txBody>
          <a:bodyPr wrap="none">
            <a:spAutoFit/>
          </a:bodyPr>
          <a:lstStyle/>
          <a:p>
            <a:pPr algn="ctr">
              <a:defRPr sz="2800">
                <a:solidFill>
                  <a:srgbClr val="27AE60"/>
                </a:solidFill>
              </a:defRPr>
            </a:pPr>
            <a:r>
              <a:t>From concept to comprehensive weather platform</a:t>
            </a:r>
          </a:p>
        </p:txBody>
      </p:sp>
      <p:sp>
        <p:nvSpPr>
          <p:cNvPr id="5" name="Rectangle 4"/>
          <p:cNvSpPr/>
          <p:nvPr/>
        </p:nvSpPr>
        <p:spPr>
          <a:xfrm>
            <a:off x="1828800" y="4114800"/>
            <a:ext cx="5486400" cy="45720"/>
          </a:xfrm>
          <a:prstGeom prst="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4</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Executive Summary</a:t>
            </a:r>
          </a:p>
        </p:txBody>
      </p:sp>
      <p:sp>
        <p:nvSpPr>
          <p:cNvPr id="3" name="Content Placeholder 2"/>
          <p:cNvSpPr>
            <a:spLocks noGrp="1"/>
          </p:cNvSpPr>
          <p:nvPr>
            <p:ph idx="1"/>
          </p:nvPr>
        </p:nvSpPr>
        <p:spPr/>
        <p:txBody>
          <a:bodyPr/>
          <a:lstStyle/>
          <a:p/>
          <a:p>
            <a:pPr>
              <a:defRPr sz="2400">
                <a:solidFill>
                  <a:srgbClr val="2C3E50"/>
                </a:solidFill>
              </a:defRPr>
            </a:pPr>
            <a:r>
              <a:t>• Comprehensive meteorological platform with 15+ integrated features</a:t>
            </a:r>
          </a:p>
          <a:p>
            <a:pPr>
              <a:defRPr sz="2400">
                <a:solidFill>
                  <a:srgbClr val="2C3E50"/>
                </a:solidFill>
              </a:defRPr>
            </a:pPr>
            <a:r>
              <a:t>• Real-time weather data visualization and predictive analytics</a:t>
            </a:r>
          </a:p>
          <a:p>
            <a:pPr>
              <a:defRPr sz="2400">
                <a:solidFill>
                  <a:srgbClr val="2C3E50"/>
                </a:solidFill>
              </a:defRPr>
            </a:pPr>
            <a:r>
              <a:t>• Machine learning integration for weather pattern recognition</a:t>
            </a:r>
          </a:p>
          <a:p>
            <a:pPr>
              <a:defRPr sz="2400">
                <a:solidFill>
                  <a:srgbClr val="2C3E50"/>
                </a:solidFill>
              </a:defRPr>
            </a:pPr>
            <a:r>
              <a:t>• 6+ professional chart types with interactive elements</a:t>
            </a:r>
          </a:p>
          <a:p>
            <a:pPr>
              <a:defRPr sz="2400">
                <a:solidFill>
                  <a:srgbClr val="2C3E50"/>
                </a:solidFill>
              </a:defRPr>
            </a:pPr>
            <a:r>
              <a:t>• Cross-platform compatibility with modern UI principles</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5</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Project Goals &amp; Achievements</a:t>
            </a:r>
          </a:p>
        </p:txBody>
      </p:sp>
      <p:sp>
        <p:nvSpPr>
          <p:cNvPr id="3" name="Content Placeholder 2"/>
          <p:cNvSpPr>
            <a:spLocks noGrp="1"/>
          </p:cNvSpPr>
          <p:nvPr>
            <p:ph idx="1"/>
          </p:nvPr>
        </p:nvSpPr>
        <p:spPr/>
        <p:txBody>
          <a:bodyPr/>
          <a:lstStyle/>
          <a:p/>
          <a:p>
            <a:pPr>
              <a:defRPr sz="2400">
                <a:solidFill>
                  <a:srgbClr val="2C3E50"/>
                </a:solidFill>
              </a:defRPr>
            </a:pPr>
            <a:r>
              <a:t>• Create a unified dashboard for all weather information needs</a:t>
            </a:r>
          </a:p>
          <a:p>
            <a:pPr>
              <a:defRPr sz="2400">
                <a:solidFill>
                  <a:srgbClr val="2C3E50"/>
                </a:solidFill>
              </a:defRPr>
            </a:pPr>
            <a:r>
              <a:t>• Implement real-time data with minimal latency (&lt;2s updates)</a:t>
            </a:r>
          </a:p>
          <a:p>
            <a:pPr>
              <a:defRPr sz="2400">
                <a:solidFill>
                  <a:srgbClr val="2C3E50"/>
                </a:solidFill>
              </a:defRPr>
            </a:pPr>
            <a:r>
              <a:t>• Develop predictive models with &gt;85% accuracy</a:t>
            </a:r>
          </a:p>
          <a:p>
            <a:pPr>
              <a:defRPr sz="2400">
                <a:solidFill>
                  <a:srgbClr val="2C3E50"/>
                </a:solidFill>
              </a:defRPr>
            </a:pPr>
            <a:r>
              <a:t>• Design an intuitive UI requiring zero training</a:t>
            </a:r>
          </a:p>
          <a:p>
            <a:pPr>
              <a:defRPr sz="2400">
                <a:solidFill>
                  <a:srgbClr val="2C3E50"/>
                </a:solidFill>
              </a:defRPr>
            </a:pPr>
            <a:r>
              <a:t>• Build an extensible platform for future enhancements</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6</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4400" b="1">
                <a:solidFill>
                  <a:srgbClr val="2980B9"/>
                </a:solidFill>
              </a:defRPr>
            </a:pPr>
            <a:r>
              <a:t>Feature Showcase</a:t>
            </a:r>
          </a:p>
        </p:txBody>
      </p:sp>
      <p:sp>
        <p:nvSpPr>
          <p:cNvPr id="3" name="Text Placeholder 2"/>
          <p:cNvSpPr>
            <a:spLocks noGrp="1"/>
          </p:cNvSpPr>
          <p:nvPr>
            <p:ph type="body" idx="1"/>
          </p:nvPr>
        </p:nvSpPr>
        <p:spPr/>
        <p:txBody>
          <a:bodyPr/>
          <a:lstStyle/>
          <a:p/>
        </p:txBody>
      </p:sp>
      <p:sp>
        <p:nvSpPr>
          <p:cNvPr id="4" name="TextBox 3"/>
          <p:cNvSpPr txBox="1"/>
          <p:nvPr/>
        </p:nvSpPr>
        <p:spPr>
          <a:xfrm>
            <a:off x="914400" y="2743200"/>
            <a:ext cx="7315200" cy="914400"/>
          </a:xfrm>
          <a:prstGeom prst="rect">
            <a:avLst/>
          </a:prstGeom>
          <a:noFill/>
        </p:spPr>
        <p:txBody>
          <a:bodyPr wrap="none">
            <a:spAutoFit/>
          </a:bodyPr>
          <a:lstStyle/>
          <a:p>
            <a:pPr algn="ctr">
              <a:defRPr sz="2800">
                <a:solidFill>
                  <a:srgbClr val="27AE60"/>
                </a:solidFill>
              </a:defRPr>
            </a:pPr>
            <a:r>
              <a:t>Exploring MeteoMetrics' powerful capabilities</a:t>
            </a:r>
          </a:p>
        </p:txBody>
      </p:sp>
      <p:sp>
        <p:nvSpPr>
          <p:cNvPr id="5" name="Rectangle 4"/>
          <p:cNvSpPr/>
          <p:nvPr/>
        </p:nvSpPr>
        <p:spPr>
          <a:xfrm>
            <a:off x="1828800" y="4114800"/>
            <a:ext cx="5486400" cy="45720"/>
          </a:xfrm>
          <a:prstGeom prst="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7</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Key Features Overview</a:t>
            </a:r>
          </a:p>
        </p:txBody>
      </p:sp>
      <p:sp>
        <p:nvSpPr>
          <p:cNvPr id="3" name="Content Placeholder 2"/>
          <p:cNvSpPr>
            <a:spLocks noGrp="1"/>
          </p:cNvSpPr>
          <p:nvPr>
            <p:ph idx="1"/>
          </p:nvPr>
        </p:nvSpPr>
        <p:spPr/>
        <p:txBody>
          <a:bodyPr/>
          <a:lstStyle/>
          <a:p/>
          <a:p>
            <a:pPr>
              <a:defRPr sz="2400">
                <a:solidFill>
                  <a:srgbClr val="2C3E50"/>
                </a:solidFill>
              </a:defRPr>
            </a:pPr>
            <a:r>
              <a:t>• Real-time weather monitoring with multi-city comparison</a:t>
            </a:r>
          </a:p>
          <a:p>
            <a:pPr>
              <a:defRPr sz="2400">
                <a:solidFill>
                  <a:srgbClr val="2C3E50"/>
                </a:solidFill>
              </a:defRPr>
            </a:pPr>
            <a:r>
              <a:t>• 5-day forecasting with hourly precision and trend analysis</a:t>
            </a:r>
          </a:p>
          <a:p>
            <a:pPr>
              <a:defRPr sz="2400">
                <a:solidFill>
                  <a:srgbClr val="2C3E50"/>
                </a:solidFill>
              </a:defRPr>
            </a:pPr>
            <a:r>
              <a:t>• Live radar animations and severe weather alert system</a:t>
            </a:r>
          </a:p>
          <a:p>
            <a:pPr>
              <a:defRPr sz="2400">
                <a:solidFill>
                  <a:srgbClr val="2C3E50"/>
                </a:solidFill>
              </a:defRPr>
            </a:pPr>
            <a:r>
              <a:t>• Health &amp; wellness indices with personalized recommendations</a:t>
            </a:r>
          </a:p>
          <a:p>
            <a:pPr>
              <a:defRPr sz="2400">
                <a:solidFill>
                  <a:srgbClr val="2C3E50"/>
                </a:solidFill>
              </a:defRPr>
            </a:pPr>
            <a:r>
              <a:t>• AI-powered activity suggestions based on weather patterns</a:t>
            </a:r>
          </a:p>
          <a:p>
            <a:pPr>
              <a:defRPr sz="2400">
                <a:solidFill>
                  <a:srgbClr val="2C3E50"/>
                </a:solidFill>
              </a:defRPr>
            </a:pPr>
            <a:r>
              <a:t>• Natural language weather poetry generation</a:t>
            </a:r>
          </a:p>
          <a:p>
            <a:pPr>
              <a:defRPr sz="2400">
                <a:solidFill>
                  <a:srgbClr val="2C3E50"/>
                </a:solidFill>
              </a:defRPr>
            </a:pPr>
            <a:r>
              <a:t>• Historical data analytics and visualization</a:t>
            </a:r>
          </a:p>
        </p:txBody>
      </p:sp>
      <p:sp>
        <p:nvSpPr>
          <p:cNvPr id="4" name="TextBox 3"/>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5" name="TextBox 4"/>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8</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b="1" sz="3600">
                <a:solidFill>
                  <a:srgbClr val="2980B9"/>
                </a:solidFill>
              </a:defRPr>
            </a:pPr>
            <a:r>
              <a:t>Technical Architecture</a:t>
            </a:r>
          </a:p>
        </p:txBody>
      </p:sp>
      <p:sp>
        <p:nvSpPr>
          <p:cNvPr id="3" name="TextBox 2"/>
          <p:cNvSpPr txBox="1"/>
          <p:nvPr/>
        </p:nvSpPr>
        <p:spPr>
          <a:xfrm>
            <a:off x="457200" y="1371600"/>
            <a:ext cx="4114800" cy="4114800"/>
          </a:xfrm>
          <a:prstGeom prst="rect">
            <a:avLst/>
          </a:prstGeom>
          <a:noFill/>
        </p:spPr>
        <p:txBody>
          <a:bodyPr wrap="none">
            <a:spAutoFit/>
          </a:bodyPr>
          <a:lstStyle/>
          <a:p/>
          <a:p>
            <a:pPr>
              <a:defRPr b="1" sz="2400">
                <a:solidFill>
                  <a:srgbClr val="2980B9"/>
                </a:solidFill>
              </a:defRPr>
            </a:pPr>
            <a:r>
              <a:t>Frontend Components</a:t>
            </a:r>
          </a:p>
          <a:p>
            <a:pPr>
              <a:defRPr sz="1800"/>
            </a:pPr>
            <a:r>
              <a:t>• Tkinter UI framework with custom styling</a:t>
            </a:r>
          </a:p>
          <a:p>
            <a:pPr>
              <a:defRPr sz="1800"/>
            </a:pPr>
            <a:r>
              <a:t>• Matplotlib integration for responsive charts</a:t>
            </a:r>
          </a:p>
          <a:p>
            <a:pPr>
              <a:defRPr sz="1800"/>
            </a:pPr>
            <a:r>
              <a:t>• Custom widgets for specialized displays</a:t>
            </a:r>
          </a:p>
          <a:p>
            <a:pPr>
              <a:defRPr sz="1800"/>
            </a:pPr>
            <a:r>
              <a:t>• Responsive layout adapting to window size</a:t>
            </a:r>
          </a:p>
        </p:txBody>
      </p:sp>
      <p:sp>
        <p:nvSpPr>
          <p:cNvPr id="4" name="TextBox 3"/>
          <p:cNvSpPr txBox="1"/>
          <p:nvPr/>
        </p:nvSpPr>
        <p:spPr>
          <a:xfrm>
            <a:off x="5029200" y="1371600"/>
            <a:ext cx="4114800" cy="4114800"/>
          </a:xfrm>
          <a:prstGeom prst="rect">
            <a:avLst/>
          </a:prstGeom>
          <a:noFill/>
        </p:spPr>
        <p:txBody>
          <a:bodyPr wrap="none">
            <a:spAutoFit/>
          </a:bodyPr>
          <a:lstStyle/>
          <a:p/>
          <a:p>
            <a:pPr>
              <a:defRPr b="1" sz="2400">
                <a:solidFill>
                  <a:srgbClr val="2980B9"/>
                </a:solidFill>
              </a:defRPr>
            </a:pPr>
            <a:r>
              <a:t>Backend Systems</a:t>
            </a:r>
          </a:p>
          <a:p>
            <a:pPr>
              <a:defRPr sz="1800"/>
            </a:pPr>
            <a:r>
              <a:t>• MVC architecture for clear separation of concerns</a:t>
            </a:r>
          </a:p>
          <a:p>
            <a:pPr>
              <a:defRPr sz="1800"/>
            </a:pPr>
            <a:r>
              <a:t>• RESTful API integration with OpenWeatherMap</a:t>
            </a:r>
          </a:p>
          <a:p>
            <a:pPr>
              <a:defRPr sz="1800"/>
            </a:pPr>
            <a:r>
              <a:t>• Custom data processing pipeline</a:t>
            </a:r>
          </a:p>
          <a:p>
            <a:pPr>
              <a:defRPr sz="1800"/>
            </a:pPr>
            <a:r>
              <a:t>• Machine learning models for predictions</a:t>
            </a:r>
          </a:p>
        </p:txBody>
      </p:sp>
      <p:sp>
        <p:nvSpPr>
          <p:cNvPr id="5" name="Rectangle 4"/>
          <p:cNvSpPr/>
          <p:nvPr/>
        </p:nvSpPr>
        <p:spPr>
          <a:xfrm>
            <a:off x="4572000" y="1371600"/>
            <a:ext cx="45720" cy="4114800"/>
          </a:xfrm>
          <a:prstGeom prst="rect">
            <a:avLst/>
          </a:prstGeom>
          <a:solidFill>
            <a:srgbClr val="E67E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6309360"/>
            <a:ext cx="3657600" cy="274320"/>
          </a:xfrm>
          <a:prstGeom prst="rect">
            <a:avLst/>
          </a:prstGeom>
          <a:noFill/>
        </p:spPr>
        <p:txBody>
          <a:bodyPr wrap="none">
            <a:spAutoFit/>
          </a:bodyPr>
          <a:lstStyle/>
          <a:p>
            <a:pPr>
              <a:defRPr sz="1000">
                <a:solidFill>
                  <a:srgbClr val="2C3E50"/>
                </a:solidFill>
              </a:defRPr>
            </a:pPr>
            <a:r>
              <a:t>August 2025</a:t>
            </a:r>
          </a:p>
        </p:txBody>
      </p:sp>
      <p:sp>
        <p:nvSpPr>
          <p:cNvPr id="7" name="TextBox 6"/>
          <p:cNvSpPr txBox="1"/>
          <p:nvPr/>
        </p:nvSpPr>
        <p:spPr>
          <a:xfrm>
            <a:off x="8229600" y="6309360"/>
            <a:ext cx="457200" cy="274320"/>
          </a:xfrm>
          <a:prstGeom prst="rect">
            <a:avLst/>
          </a:prstGeom>
          <a:noFill/>
        </p:spPr>
        <p:txBody>
          <a:bodyPr wrap="none">
            <a:spAutoFit/>
          </a:bodyPr>
          <a:lstStyle/>
          <a:p>
            <a:pPr algn="r">
              <a:defRPr sz="1000">
                <a:solidFill>
                  <a:srgbClr val="2C3E50"/>
                </a:solidFill>
              </a:defRPr>
            </a:pPr>
            <a: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